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5" r:id="rId7"/>
    <p:sldId id="260" r:id="rId8"/>
    <p:sldId id="262" r:id="rId9"/>
    <p:sldId id="263" r:id="rId10"/>
    <p:sldId id="269" r:id="rId11"/>
    <p:sldId id="264" r:id="rId12"/>
    <p:sldId id="267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48B4B-EE95-47A3-9799-68B8F0AAE8EB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6814F-FF4E-4B2B-B59A-09F09DD2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5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5CC6-5727-43EA-BA0F-DAF654A8B057}" type="datetime1">
              <a:rPr lang="ru-RU" smtClean="0"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D168-9F1A-4E0A-BDE5-462E696ACF9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54A6-43CF-42DD-B7D4-AA2E550BE851}" type="datetime1">
              <a:rPr lang="ru-RU" smtClean="0"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D168-9F1A-4E0A-BDE5-462E696AC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2FB1-DC16-4071-B270-DC5F8E0076A7}" type="datetime1">
              <a:rPr lang="ru-RU" smtClean="0"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D168-9F1A-4E0A-BDE5-462E696AC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6163-D7F5-4A91-934A-EF48E42C0BCD}" type="datetime1">
              <a:rPr lang="ru-RU" smtClean="0"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D168-9F1A-4E0A-BDE5-462E696ACF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781F-35EC-4216-AA92-FF9EA7604D4D}" type="datetime1">
              <a:rPr lang="ru-RU" smtClean="0"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D168-9F1A-4E0A-BDE5-462E696AC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731E-DB71-4BBF-AEAB-86FE217CC289}" type="datetime1">
              <a:rPr lang="ru-RU" smtClean="0"/>
              <a:t>23.12.2016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D168-9F1A-4E0A-BDE5-462E696ACF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8A11-37E2-484B-97A8-77B2313C8D00}" type="datetime1">
              <a:rPr lang="ru-RU" smtClean="0"/>
              <a:t>23.12.2016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D168-9F1A-4E0A-BDE5-462E696ACF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F01E-7983-4B41-AEFD-67207327A1C0}" type="datetime1">
              <a:rPr lang="ru-RU" smtClean="0"/>
              <a:t>23.12.2016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D168-9F1A-4E0A-BDE5-462E696AC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EB8D-4173-4745-808E-0A5F1CFB956C}" type="datetime1">
              <a:rPr lang="ru-RU" smtClean="0"/>
              <a:t>23.12.2016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D168-9F1A-4E0A-BDE5-462E696AC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BF17-D5D8-4D12-87EB-862837778D93}" type="datetime1">
              <a:rPr lang="ru-RU" smtClean="0"/>
              <a:t>23.12.2016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D168-9F1A-4E0A-BDE5-462E696AC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239F-6C04-4451-932A-93D92D488538}" type="datetime1">
              <a:rPr lang="ru-RU" smtClean="0"/>
              <a:t>23.12.2016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D168-9F1A-4E0A-BDE5-462E696ACF9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95B6B0-863B-45B6-AB3F-26849EFE7AB1}" type="datetime1">
              <a:rPr lang="ru-RU" smtClean="0"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38D168-9F1A-4E0A-BDE5-462E696ACF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1.doc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Microelectronics technologies for medical applications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dirty="0" smtClean="0"/>
              <a:t>Value added implants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80112" y="6165304"/>
            <a:ext cx="3352801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INNOTRA LLC, Moscow, June 2016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7" descr="0173.jp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9" b="-664"/>
          <a:stretch/>
        </p:blipFill>
        <p:spPr>
          <a:xfrm>
            <a:off x="5148064" y="108997"/>
            <a:ext cx="3888432" cy="3320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7139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443711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References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en-US" sz="1400" dirty="0" smtClean="0"/>
              <a:t>F</a:t>
            </a:r>
            <a:r>
              <a:rPr lang="en-US" sz="1400" dirty="0"/>
              <a:t>. </a:t>
            </a:r>
            <a:r>
              <a:rPr lang="en-US" sz="1400" dirty="0" err="1"/>
              <a:t>Aleksandrova</a:t>
            </a:r>
            <a:r>
              <a:rPr lang="en-US" sz="1400" dirty="0"/>
              <a:t>, A. K. </a:t>
            </a:r>
            <a:r>
              <a:rPr lang="en-US" sz="1400" dirty="0" err="1"/>
              <a:t>Petrova</a:t>
            </a:r>
            <a:r>
              <a:rPr lang="en-US" sz="1400" dirty="0"/>
              <a:t>, K. V. </a:t>
            </a:r>
            <a:r>
              <a:rPr lang="en-US" sz="1400" dirty="0" err="1"/>
              <a:t>Vavilin</a:t>
            </a:r>
            <a:r>
              <a:rPr lang="en-US" sz="1400" dirty="0"/>
              <a:t>, E. A. </a:t>
            </a:r>
            <a:r>
              <a:rPr lang="en-US" sz="1400" dirty="0" err="1"/>
              <a:t>Kralkina</a:t>
            </a:r>
            <a:r>
              <a:rPr lang="en-US" sz="1400" dirty="0"/>
              <a:t>, P. A. </a:t>
            </a:r>
            <a:r>
              <a:rPr lang="en-US" sz="1400" dirty="0" err="1"/>
              <a:t>Neklyudova</a:t>
            </a:r>
            <a:r>
              <a:rPr lang="en-US" sz="1400" dirty="0"/>
              <a:t>, A. M. </a:t>
            </a:r>
            <a:r>
              <a:rPr lang="en-US" sz="1400" dirty="0" err="1"/>
              <a:t>Nikonova</a:t>
            </a:r>
            <a:r>
              <a:rPr lang="en-US" sz="1400" dirty="0"/>
              <a:t>, V. B. Pavlov, </a:t>
            </a:r>
            <a:r>
              <a:rPr lang="en-US" sz="1400" b="1" dirty="0"/>
              <a:t>A. A. </a:t>
            </a:r>
            <a:r>
              <a:rPr lang="en-US" sz="1400" b="1" dirty="0" err="1"/>
              <a:t>Ayrapetov</a:t>
            </a:r>
            <a:r>
              <a:rPr lang="en-US" sz="1400" dirty="0"/>
              <a:t>, V. V. </a:t>
            </a:r>
            <a:r>
              <a:rPr lang="en-US" sz="1400" dirty="0" err="1"/>
              <a:t>Odinokov</a:t>
            </a:r>
            <a:r>
              <a:rPr lang="en-US" sz="1400" dirty="0"/>
              <a:t>, V. A. </a:t>
            </a:r>
            <a:r>
              <a:rPr lang="en-US" sz="1400" dirty="0" err="1"/>
              <a:t>Sologub</a:t>
            </a:r>
            <a:r>
              <a:rPr lang="en-US" sz="1400" dirty="0"/>
              <a:t>, and G. </a:t>
            </a:r>
            <a:r>
              <a:rPr lang="en-US" sz="1400" dirty="0" err="1"/>
              <a:t>Ya</a:t>
            </a:r>
            <a:r>
              <a:rPr lang="en-US" sz="1400" dirty="0"/>
              <a:t>. Pavlov. Investigation of the Helicon Discharge Plasma Parameters in a Hybrid RF Plasma System./ APPLIED PHYSICS. – 2015. – No 3/ pp. 25-28</a:t>
            </a:r>
            <a:r>
              <a:rPr lang="en-US" sz="1400" dirty="0" smtClean="0"/>
              <a:t>.</a:t>
            </a:r>
            <a:endParaRPr lang="ru-RU" sz="1400" dirty="0" smtClean="0"/>
          </a:p>
          <a:p>
            <a:pPr marL="45720" indent="0" algn="just">
              <a:buNone/>
            </a:pPr>
            <a:endParaRPr lang="ru-RU" sz="1400" dirty="0" smtClean="0"/>
          </a:p>
          <a:p>
            <a:pPr marL="45720" indent="0">
              <a:buNone/>
            </a:pPr>
            <a:r>
              <a:rPr lang="ru-RU" dirty="0"/>
              <a:t> </a:t>
            </a:r>
            <a:endParaRPr lang="ru-RU" i="1" dirty="0"/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endParaRPr lang="ru-RU" i="1" dirty="0"/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en-US" dirty="0" smtClean="0"/>
          </a:p>
          <a:p>
            <a:pPr marL="45720" indent="0" algn="just">
              <a:buNone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885877"/>
              </p:ext>
            </p:extLst>
          </p:nvPr>
        </p:nvGraphicFramePr>
        <p:xfrm>
          <a:off x="323528" y="1916832"/>
          <a:ext cx="6120680" cy="301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Document" r:id="rId4" imgW="16487310" imgH="8161485" progId="Word.Document.8">
                  <p:embed/>
                </p:oleObj>
              </mc:Choice>
              <mc:Fallback>
                <p:oleObj name="Document" r:id="rId4" imgW="16487310" imgH="816148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916832"/>
                        <a:ext cx="6120680" cy="301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2480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869160"/>
            <a:ext cx="7190184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Principal and Financial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7704856" cy="3474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US" sz="3200" dirty="0" smtClean="0"/>
              <a:t>US$</a:t>
            </a:r>
            <a:r>
              <a:rPr lang="ru-RU" sz="3200" dirty="0" smtClean="0"/>
              <a:t>2</a:t>
            </a:r>
            <a:r>
              <a:rPr lang="en-US" sz="3200" dirty="0" smtClean="0"/>
              <a:t>.</a:t>
            </a:r>
            <a:r>
              <a:rPr lang="ru-RU" sz="3200" dirty="0" smtClean="0"/>
              <a:t>36</a:t>
            </a:r>
            <a:r>
              <a:rPr lang="en-US" sz="3200" dirty="0" smtClean="0"/>
              <a:t>M needed to build the manufacturing line. This line can be scaled for massive production at any appropriate site.</a:t>
            </a:r>
            <a:r>
              <a:rPr lang="ru-RU" sz="3200" smtClean="0"/>
              <a:t> </a:t>
            </a:r>
            <a:endParaRPr lang="ru-RU" sz="3200" dirty="0"/>
          </a:p>
        </p:txBody>
      </p:sp>
      <p:pic>
        <p:nvPicPr>
          <p:cNvPr id="5122" name="Picture 2" descr="http://www.plasma.com/fileadmin/user_upload/img/Plasma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54" y="2924944"/>
            <a:ext cx="1942969" cy="14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05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0" dirty="0" smtClean="0"/>
              <a:t>Market penetration model</a:t>
            </a:r>
            <a:endParaRPr lang="ru-RU" sz="4000" b="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15616" y="731520"/>
            <a:ext cx="6428184" cy="37776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Partnership with implants manufacturers and distributors based on exclusivity agreement. Starting from emerging states markets – China, Russia, India etc.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4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Partners benefit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1448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. Global Competitiveness</a:t>
            </a:r>
          </a:p>
          <a:p>
            <a:pPr marL="45720" indent="0">
              <a:buNone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2. Increase of Income</a:t>
            </a:r>
          </a:p>
          <a:p>
            <a:pPr marL="45720" indent="0">
              <a:buNone/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3. Capitalization Growth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alexei\Desktop\x_decdfb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52" y="3356992"/>
            <a:ext cx="2395240" cy="179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69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848872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6600" dirty="0" smtClean="0">
                <a:solidFill>
                  <a:srgbClr val="002060"/>
                </a:solidFill>
              </a:rPr>
              <a:t>Thank you for your Attention</a:t>
            </a:r>
          </a:p>
          <a:p>
            <a:pPr marL="45720" indent="0" algn="ctr">
              <a:buNone/>
            </a:pPr>
            <a:r>
              <a:rPr lang="en-US" sz="6600" dirty="0" smtClean="0">
                <a:solidFill>
                  <a:srgbClr val="002060"/>
                </a:solidFill>
              </a:rPr>
              <a:t>Q&amp;A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3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Founding partners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39552" y="548680"/>
            <a:ext cx="7776864" cy="347472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Dr. Alexander </a:t>
            </a:r>
            <a:r>
              <a:rPr lang="ru-RU" sz="1600" b="1" dirty="0" smtClean="0">
                <a:solidFill>
                  <a:schemeClr val="tx1"/>
                </a:solidFill>
              </a:rPr>
              <a:t>А.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Ayrapetov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/>
              <a:t>is an expert in solid state surface plasma treatment and composite materials synthesis with more tan 40 years experience. He developed plasma discharge</a:t>
            </a:r>
            <a:r>
              <a:rPr lang="ru-RU" sz="1600" dirty="0" smtClean="0"/>
              <a:t> </a:t>
            </a:r>
            <a:r>
              <a:rPr lang="en-US" sz="1600" dirty="0" smtClean="0"/>
              <a:t>technology and equipment for carbon thin films deposition.</a:t>
            </a:r>
            <a:r>
              <a:rPr lang="ru-RU" sz="1600" dirty="0" smtClean="0"/>
              <a:t> </a:t>
            </a:r>
            <a:r>
              <a:rPr lang="en-US" sz="1600" dirty="0" smtClean="0"/>
              <a:t>The technology and equipment enables to obtain thin carbon films with different phase composition. Based on the technology and equipment new </a:t>
            </a:r>
            <a:r>
              <a:rPr lang="en-US" sz="1600" dirty="0"/>
              <a:t>reliable </a:t>
            </a:r>
            <a:r>
              <a:rPr lang="en-US" sz="1600" dirty="0" smtClean="0"/>
              <a:t>process of diamond like nonresorable diamond like carbon (DLC) films deposition was elaborated. The content of diamond phase </a:t>
            </a:r>
            <a:r>
              <a:rPr lang="ru-RU" sz="1600" dirty="0"/>
              <a:t>(Sp3</a:t>
            </a:r>
            <a:r>
              <a:rPr lang="ru-RU" sz="1600" dirty="0" smtClean="0"/>
              <a:t>)</a:t>
            </a:r>
            <a:r>
              <a:rPr lang="en-US" sz="1600" dirty="0" smtClean="0"/>
              <a:t> in the films with thickness 150-200 nm  is not less than 95%. The film prevents the implant from erosion and protect human body from </a:t>
            </a:r>
            <a:r>
              <a:rPr lang="en-US" sz="1600" dirty="0"/>
              <a:t>uncontrolled </a:t>
            </a:r>
            <a:r>
              <a:rPr lang="en-US" sz="1600" dirty="0" smtClean="0"/>
              <a:t>penetration of ions. </a:t>
            </a:r>
            <a:endParaRPr lang="ru-RU" sz="1600" dirty="0" smtClean="0"/>
          </a:p>
          <a:p>
            <a:pPr marL="45720" indent="0" algn="just">
              <a:buNone/>
            </a:pPr>
            <a:r>
              <a:rPr lang="en-US" sz="1600" b="1" dirty="0" smtClean="0"/>
              <a:t>Mr. Sergei </a:t>
            </a:r>
            <a:r>
              <a:rPr lang="ru-RU" sz="1600" b="1" dirty="0" smtClean="0"/>
              <a:t>А</a:t>
            </a:r>
            <a:r>
              <a:rPr lang="ru-RU" sz="1600" b="1" dirty="0"/>
              <a:t>. </a:t>
            </a:r>
            <a:r>
              <a:rPr lang="en-US" sz="1600" b="1" dirty="0" smtClean="0"/>
              <a:t>Kiselev</a:t>
            </a:r>
            <a:r>
              <a:rPr lang="ru-RU" sz="1600" b="1" dirty="0" smtClean="0"/>
              <a:t>  </a:t>
            </a:r>
            <a:r>
              <a:rPr lang="en-US" sz="1600" dirty="0" smtClean="0"/>
              <a:t>graduated from Moscow Technical University for Electronics Technology but later became a specialist in biotechnology. He developed a new type of organic coating for dental implants. The coating enhanced </a:t>
            </a:r>
            <a:r>
              <a:rPr lang="ru-RU" sz="1600" dirty="0" smtClean="0"/>
              <a:t> </a:t>
            </a:r>
            <a:r>
              <a:rPr lang="en-US" sz="1600" dirty="0" smtClean="0"/>
              <a:t>ontogeny and in a targeted </a:t>
            </a:r>
            <a:r>
              <a:rPr lang="en-US" sz="1600" dirty="0"/>
              <a:t>way influence on </a:t>
            </a:r>
            <a:r>
              <a:rPr lang="en-US" sz="1600" dirty="0" smtClean="0"/>
              <a:t>regenerative processes in  </a:t>
            </a:r>
            <a:r>
              <a:rPr lang="en-US" sz="1600" dirty="0" err="1" smtClean="0"/>
              <a:t>peri</a:t>
            </a:r>
            <a:r>
              <a:rPr lang="en-US" sz="1600" dirty="0" smtClean="0"/>
              <a:t>-implant tissue. The film as well exhibit bactericidal properties. IP protected with the patent of the Russian Federation.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3418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0" y="425340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Market size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3561576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The global dental implants &amp; prosthetics market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in 2015 reached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$7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365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7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Million and expected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to reach $10,427.7 Million in 2020 and is poised to grow at a CAGR of 7.2% during the forecast period of 2015 to 2020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marL="45720" indent="0" algn="just">
              <a:buNone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</a:rPr>
              <a:t>Market and Markets</a:t>
            </a:r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170" name="Picture 2" descr="http://linkmed.by/images/patient/kneepatient/gem1s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224698"/>
            <a:ext cx="2448272" cy="99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xn--80accmkdejg7cm2a5h.xn--p1ai/images/samogo-implant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0" y="4343431"/>
            <a:ext cx="1968153" cy="13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9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Target Market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7704856" cy="4104456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sz="2800" dirty="0" smtClean="0"/>
              <a:t>At Stage </a:t>
            </a:r>
          </a:p>
          <a:p>
            <a:pPr marL="45720" indent="0">
              <a:buNone/>
            </a:pPr>
            <a:r>
              <a:rPr lang="en-US" sz="2800" dirty="0" smtClean="0"/>
              <a:t>1.</a:t>
            </a:r>
            <a:r>
              <a:rPr lang="en-US" sz="3200" dirty="0" smtClean="0"/>
              <a:t> Dental implants</a:t>
            </a:r>
          </a:p>
          <a:p>
            <a:pPr marL="45720" indent="0">
              <a:buNone/>
            </a:pPr>
            <a:r>
              <a:rPr lang="en-US" sz="2800" dirty="0" smtClean="0"/>
              <a:t>2</a:t>
            </a:r>
            <a:r>
              <a:rPr lang="en-US" sz="3200" dirty="0"/>
              <a:t>. </a:t>
            </a:r>
            <a:r>
              <a:rPr lang="en-US" sz="3200" dirty="0" smtClean="0"/>
              <a:t>Endoprosthesises</a:t>
            </a:r>
          </a:p>
          <a:p>
            <a:pPr marL="45720" indent="0">
              <a:buNone/>
            </a:pPr>
            <a:r>
              <a:rPr lang="en-US" sz="2800" dirty="0" smtClean="0"/>
              <a:t>3</a:t>
            </a:r>
            <a:r>
              <a:rPr lang="en-US" sz="3200" dirty="0"/>
              <a:t>.</a:t>
            </a:r>
            <a:r>
              <a:rPr lang="en-US" sz="3200" dirty="0" smtClean="0"/>
              <a:t> Valve </a:t>
            </a:r>
            <a:r>
              <a:rPr lang="en-US" sz="3200" dirty="0"/>
              <a:t>prosthesis, </a:t>
            </a:r>
            <a:r>
              <a:rPr lang="en-US" sz="3200" dirty="0" smtClean="0"/>
              <a:t>Intrauterine </a:t>
            </a:r>
            <a:r>
              <a:rPr lang="en-US" sz="3200" dirty="0"/>
              <a:t>contraceptives, </a:t>
            </a:r>
            <a:r>
              <a:rPr lang="en-US" sz="3200" dirty="0" err="1" smtClean="0"/>
              <a:t>Haemodialysis</a:t>
            </a:r>
            <a:r>
              <a:rPr lang="en-US" sz="3200" dirty="0" smtClean="0"/>
              <a:t> </a:t>
            </a:r>
            <a:r>
              <a:rPr lang="en-US" sz="3200" dirty="0"/>
              <a:t>machines, </a:t>
            </a:r>
            <a:r>
              <a:rPr lang="en-US" sz="3200" dirty="0" err="1" smtClean="0"/>
              <a:t>Hardiac</a:t>
            </a:r>
            <a:r>
              <a:rPr lang="en-US" sz="3200" dirty="0" smtClean="0"/>
              <a:t> </a:t>
            </a:r>
            <a:r>
              <a:rPr lang="en-US" sz="3200" dirty="0"/>
              <a:t>pacemakers etc</a:t>
            </a:r>
            <a:r>
              <a:rPr lang="en-US" sz="3200" dirty="0" smtClean="0"/>
              <a:t>.</a:t>
            </a:r>
            <a:endParaRPr lang="en-US" sz="3200" dirty="0"/>
          </a:p>
          <a:p>
            <a:pPr marL="45720" indent="0" algn="just">
              <a:buNone/>
            </a:pPr>
            <a:endParaRPr lang="en-US" sz="1900" u="sng" dirty="0" smtClean="0"/>
          </a:p>
          <a:p>
            <a:pPr marL="45720" indent="0" algn="just">
              <a:buNone/>
            </a:pPr>
            <a:r>
              <a:rPr lang="en-US" sz="2300" b="1" dirty="0" smtClean="0"/>
              <a:t>Main Competitors</a:t>
            </a:r>
            <a:r>
              <a:rPr lang="ru-RU" sz="1900" dirty="0" smtClean="0"/>
              <a:t>:</a:t>
            </a:r>
            <a:r>
              <a:rPr lang="en-US" sz="1900" dirty="0" smtClean="0"/>
              <a:t> </a:t>
            </a:r>
          </a:p>
          <a:p>
            <a:pPr marL="45720" indent="0" algn="just">
              <a:buNone/>
            </a:pPr>
            <a:r>
              <a:rPr lang="en-US" sz="1900" dirty="0" err="1"/>
              <a:t>TiUnite</a:t>
            </a:r>
            <a:r>
              <a:rPr lang="en-US" sz="1900" dirty="0"/>
              <a:t> - </a:t>
            </a:r>
            <a:r>
              <a:rPr lang="en-US" sz="1900" dirty="0" smtClean="0"/>
              <a:t>for</a:t>
            </a:r>
            <a:r>
              <a:rPr lang="ru-RU" sz="1900" dirty="0" smtClean="0"/>
              <a:t> </a:t>
            </a:r>
            <a:r>
              <a:rPr lang="en-US" sz="1900" dirty="0"/>
              <a:t>Nobel </a:t>
            </a:r>
            <a:r>
              <a:rPr lang="en-US" sz="1900" dirty="0" err="1"/>
              <a:t>Biocare</a:t>
            </a:r>
            <a:r>
              <a:rPr lang="en-US" sz="1900" dirty="0"/>
              <a:t> </a:t>
            </a:r>
            <a:r>
              <a:rPr lang="en-US" sz="1900" dirty="0" smtClean="0"/>
              <a:t>(USA</a:t>
            </a:r>
            <a:r>
              <a:rPr lang="ru-RU" sz="1900" dirty="0" smtClean="0"/>
              <a:t>);</a:t>
            </a:r>
            <a:endParaRPr lang="ru-RU" sz="1900" dirty="0"/>
          </a:p>
          <a:p>
            <a:pPr marL="45720" indent="0" algn="just">
              <a:buNone/>
            </a:pPr>
            <a:r>
              <a:rPr lang="en-US" sz="1900" dirty="0" err="1"/>
              <a:t>NanoTechTM</a:t>
            </a:r>
            <a:r>
              <a:rPr lang="en-US" sz="1900" dirty="0"/>
              <a:t> </a:t>
            </a:r>
            <a:r>
              <a:rPr lang="en-US" sz="1900" dirty="0" smtClean="0"/>
              <a:t>– for </a:t>
            </a:r>
            <a:r>
              <a:rPr lang="en-US" sz="1900" dirty="0" err="1" smtClean="0"/>
              <a:t>AlphaBio</a:t>
            </a:r>
            <a:r>
              <a:rPr lang="en-US" sz="1900" dirty="0" smtClean="0"/>
              <a:t> (USA</a:t>
            </a:r>
            <a:r>
              <a:rPr lang="ru-RU" sz="1900" dirty="0" smtClean="0"/>
              <a:t>-</a:t>
            </a:r>
            <a:r>
              <a:rPr lang="en-US" sz="1900" dirty="0" smtClean="0"/>
              <a:t> Israel</a:t>
            </a:r>
            <a:r>
              <a:rPr lang="ru-RU" sz="1900" dirty="0" smtClean="0"/>
              <a:t>); </a:t>
            </a:r>
            <a:endParaRPr lang="ru-RU" sz="1900" dirty="0"/>
          </a:p>
          <a:p>
            <a:pPr marL="45720" indent="0" algn="just">
              <a:buNone/>
            </a:pPr>
            <a:r>
              <a:rPr lang="en-US" sz="1900" dirty="0" err="1"/>
              <a:t>SLActive</a:t>
            </a:r>
            <a:r>
              <a:rPr lang="en-US" sz="1900" dirty="0"/>
              <a:t> </a:t>
            </a:r>
            <a:r>
              <a:rPr lang="en-US" sz="1900" dirty="0" smtClean="0"/>
              <a:t>–for </a:t>
            </a:r>
            <a:r>
              <a:rPr lang="en-US" sz="1900" dirty="0" err="1" smtClean="0"/>
              <a:t>Straumann</a:t>
            </a:r>
            <a:r>
              <a:rPr lang="en-US" sz="1900" dirty="0" smtClean="0"/>
              <a:t> (</a:t>
            </a:r>
            <a:r>
              <a:rPr lang="en-US" sz="1900" dirty="0" err="1" smtClean="0"/>
              <a:t>Swetzerland</a:t>
            </a:r>
            <a:r>
              <a:rPr lang="ru-RU" sz="1900" dirty="0" smtClean="0"/>
              <a:t>).</a:t>
            </a:r>
            <a:endParaRPr lang="en-US" sz="1900" dirty="0" smtClean="0"/>
          </a:p>
          <a:p>
            <a:pPr marL="45720" indent="0" algn="just">
              <a:buNone/>
            </a:pPr>
            <a:endParaRPr lang="en-US" sz="1900" dirty="0"/>
          </a:p>
          <a:p>
            <a:pPr marL="45720" indent="0" algn="just">
              <a:buNone/>
            </a:pPr>
            <a:r>
              <a:rPr lang="en-US" sz="1900" b="1" dirty="0" smtClean="0"/>
              <a:t>No one of the competitors </a:t>
            </a:r>
            <a:r>
              <a:rPr lang="en-US" sz="1900" b="1" dirty="0"/>
              <a:t>possess </a:t>
            </a:r>
            <a:r>
              <a:rPr lang="en-US" sz="1900" b="1" dirty="0" smtClean="0"/>
              <a:t>comparable</a:t>
            </a:r>
            <a:r>
              <a:rPr lang="ru-RU" sz="1900" b="1" dirty="0" smtClean="0"/>
              <a:t> </a:t>
            </a:r>
            <a:r>
              <a:rPr lang="en-US" sz="1900" b="1" dirty="0" smtClean="0"/>
              <a:t>know-haw and the methodology</a:t>
            </a:r>
            <a:r>
              <a:rPr lang="ru-RU" sz="1900" b="1" dirty="0"/>
              <a:t>.</a:t>
            </a:r>
            <a:r>
              <a:rPr lang="en-US" sz="1900" dirty="0" smtClean="0"/>
              <a:t> </a:t>
            </a:r>
            <a:endParaRPr lang="ru-RU" sz="1900" dirty="0"/>
          </a:p>
          <a:p>
            <a:pPr marL="45720" indent="0">
              <a:buNone/>
            </a:pPr>
            <a:endParaRPr lang="en-US" sz="1800" dirty="0" smtClean="0"/>
          </a:p>
          <a:p>
            <a:pPr marL="45720" indent="0">
              <a:buNone/>
            </a:pPr>
            <a:endParaRPr lang="ru-RU" sz="4000" dirty="0"/>
          </a:p>
        </p:txBody>
      </p:sp>
      <p:pic>
        <p:nvPicPr>
          <p:cNvPr id="8" name="Picture 2" descr="http://www.soleras.com/sites/soleras/files/Plas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1723283" cy="129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70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445199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Product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sz="4400" dirty="0" smtClean="0"/>
              <a:t>Dental implants and endoprothesies with double layered coatings </a:t>
            </a:r>
            <a:r>
              <a:rPr lang="en-US" sz="4400" dirty="0" smtClean="0">
                <a:solidFill>
                  <a:srgbClr val="FF0000"/>
                </a:solidFill>
              </a:rPr>
              <a:t>with NO implant corrosion</a:t>
            </a:r>
            <a:r>
              <a:rPr lang="en-US" sz="4400" dirty="0" smtClean="0"/>
              <a:t> </a:t>
            </a:r>
            <a:r>
              <a:rPr lang="ru-RU" sz="4400" dirty="0" smtClean="0"/>
              <a:t>– </a:t>
            </a:r>
            <a:r>
              <a:rPr lang="en-US" sz="4400" dirty="0" smtClean="0"/>
              <a:t>no world analogues 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76" y="4086515"/>
            <a:ext cx="223202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6644" y="5867980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implant surface morphology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40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Time to Market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3474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US" sz="2800" dirty="0" smtClean="0"/>
              <a:t>Product launch will be possible in 2018.</a:t>
            </a:r>
          </a:p>
          <a:p>
            <a:pPr marL="45720" indent="0" algn="just">
              <a:buNone/>
            </a:pPr>
            <a:r>
              <a:rPr lang="en-US" sz="2800" dirty="0" smtClean="0"/>
              <a:t>By 2022 10% of dental implants world market will be controlled.</a:t>
            </a:r>
          </a:p>
          <a:p>
            <a:pPr marL="45720" indent="0" algn="just">
              <a:buNone/>
            </a:pPr>
            <a:r>
              <a:rPr lang="en-US" sz="2800" dirty="0" smtClean="0"/>
              <a:t>By 2030 the NewCo will be able to control not less than 10% of the world market of different types implants.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961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INNOTRA, LLC, Moscow June 2016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40050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Problems to be solved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899592" y="548680"/>
            <a:ext cx="7632848" cy="3153504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en-US" sz="2800" dirty="0" smtClean="0"/>
              <a:t>First coating of titanium implant with diamond like thin film prevents the implant from resor</a:t>
            </a:r>
            <a:r>
              <a:rPr lang="en-US" sz="2800" dirty="0"/>
              <a:t>p</a:t>
            </a:r>
            <a:r>
              <a:rPr lang="en-US" sz="2800" dirty="0" smtClean="0"/>
              <a:t>tion and </a:t>
            </a:r>
            <a:r>
              <a:rPr lang="ru-RU" sz="2800" dirty="0"/>
              <a:t> </a:t>
            </a:r>
            <a:r>
              <a:rPr lang="en-US" sz="2800" dirty="0" smtClean="0"/>
              <a:t>protection of human body from implant breakdown products.</a:t>
            </a:r>
            <a:r>
              <a:rPr lang="ru-RU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Resistance </a:t>
            </a:r>
            <a:r>
              <a:rPr lang="en-US" sz="2800" dirty="0">
                <a:solidFill>
                  <a:srgbClr val="C00000"/>
                </a:solidFill>
              </a:rPr>
              <a:t>to </a:t>
            </a:r>
            <a:r>
              <a:rPr lang="en-US" sz="2800" dirty="0" smtClean="0">
                <a:solidFill>
                  <a:srgbClr val="C00000"/>
                </a:solidFill>
              </a:rPr>
              <a:t>Oppenheimer Effect achieved</a:t>
            </a:r>
            <a:r>
              <a:rPr lang="en-US" sz="2800" dirty="0" smtClean="0"/>
              <a:t>*.</a:t>
            </a:r>
          </a:p>
          <a:p>
            <a:pPr marL="45720" indent="0" algn="just">
              <a:buNone/>
            </a:pPr>
            <a:r>
              <a:rPr lang="en-US" sz="2800" dirty="0" smtClean="0"/>
              <a:t>Second </a:t>
            </a:r>
            <a:r>
              <a:rPr lang="en-US" sz="2800" dirty="0"/>
              <a:t>coating </a:t>
            </a:r>
            <a:r>
              <a:rPr lang="en-US" sz="2800" dirty="0" smtClean="0"/>
              <a:t>enhanced</a:t>
            </a:r>
            <a:r>
              <a:rPr lang="ru-RU" sz="2800" dirty="0" smtClean="0"/>
              <a:t> </a:t>
            </a:r>
            <a:r>
              <a:rPr lang="en-US" sz="2800" dirty="0" smtClean="0"/>
              <a:t>ontogeny and </a:t>
            </a:r>
            <a:r>
              <a:rPr lang="en-US" sz="2800" dirty="0" smtClean="0">
                <a:solidFill>
                  <a:srgbClr val="C00000"/>
                </a:solidFill>
              </a:rPr>
              <a:t>reduce implant failure</a:t>
            </a:r>
            <a:r>
              <a:rPr lang="en-US" sz="2800" dirty="0" smtClean="0"/>
              <a:t>.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086345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400" dirty="0" smtClean="0"/>
              <a:t>B.S., Oppenheimer E.T., </a:t>
            </a:r>
            <a:r>
              <a:rPr lang="en-US" sz="1400" dirty="0" err="1" smtClean="0"/>
              <a:t>Danishefski</a:t>
            </a:r>
            <a:r>
              <a:rPr lang="en-US" sz="1400" dirty="0" smtClean="0"/>
              <a:t> I., Stout A.P: Carcinogenic Effect of Metals in Rodents. </a:t>
            </a:r>
            <a:r>
              <a:rPr lang="en-US" sz="1400" b="1" dirty="0" smtClean="0">
                <a:solidFill>
                  <a:srgbClr val="FF0000"/>
                </a:solidFill>
              </a:rPr>
              <a:t>Cancer research </a:t>
            </a:r>
            <a:r>
              <a:rPr lang="en-US" sz="1400" dirty="0" smtClean="0"/>
              <a:t>1956;16:439-441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352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800" y="4869160"/>
            <a:ext cx="5976664" cy="81529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Project current status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808080" y="759228"/>
            <a:ext cx="7272808" cy="3029811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n-US" sz="1600" dirty="0" smtClean="0"/>
              <a:t>Batch of implants with double layered coating produced.</a:t>
            </a:r>
          </a:p>
          <a:p>
            <a:pPr marL="45720" indent="0" algn="just">
              <a:buNone/>
            </a:pPr>
            <a:r>
              <a:rPr lang="en-US" sz="1600" dirty="0" smtClean="0"/>
              <a:t>Wear-resistance and diffusion barrier properties of DLC were examined. Regimes and process flow of reliable DLC  generating were established. Conceptual design of industrial equipment was developed.</a:t>
            </a:r>
          </a:p>
          <a:p>
            <a:pPr marL="45720" indent="0" algn="just">
              <a:buNone/>
            </a:pPr>
            <a:r>
              <a:rPr lang="en-US" sz="1600" dirty="0" smtClean="0"/>
              <a:t>Composition and methods of deposition of the organic coating were developed. </a:t>
            </a:r>
            <a:endParaRPr lang="ru-RU" sz="1600" dirty="0" smtClean="0"/>
          </a:p>
          <a:p>
            <a:pPr marL="45720" indent="0" algn="just">
              <a:buNone/>
            </a:pPr>
            <a:r>
              <a:rPr lang="en-US" sz="1600" dirty="0" smtClean="0"/>
              <a:t>Preclinical studies of implants were partly carried out. </a:t>
            </a:r>
          </a:p>
          <a:p>
            <a:pPr marL="45720" indent="0" algn="just">
              <a:buNone/>
            </a:pPr>
            <a:r>
              <a:rPr lang="en-US" sz="1600" dirty="0" smtClean="0"/>
              <a:t>Check studies of new </a:t>
            </a:r>
            <a:r>
              <a:rPr lang="en-US" sz="1600" dirty="0"/>
              <a:t>implants including </a:t>
            </a:r>
            <a:r>
              <a:rPr lang="en-US" sz="1600" dirty="0" smtClean="0"/>
              <a:t>hydrophilism, </a:t>
            </a:r>
            <a:r>
              <a:rPr lang="en-US" sz="1600" dirty="0"/>
              <a:t>bactericidal and </a:t>
            </a:r>
            <a:r>
              <a:rPr lang="en-US" sz="1600" dirty="0" smtClean="0"/>
              <a:t>hemostatic activity as well as  sanitary-chemical  </a:t>
            </a:r>
            <a:r>
              <a:rPr lang="en-US" sz="1600" dirty="0"/>
              <a:t>and </a:t>
            </a:r>
            <a:r>
              <a:rPr lang="en-US" sz="1600" dirty="0" smtClean="0"/>
              <a:t>toxicity </a:t>
            </a:r>
            <a:r>
              <a:rPr lang="en-US" sz="1600" dirty="0"/>
              <a:t>studies </a:t>
            </a:r>
            <a:r>
              <a:rPr lang="en-US" sz="1600" dirty="0" smtClean="0"/>
              <a:t>were conducted.</a:t>
            </a:r>
          </a:p>
          <a:p>
            <a:pPr marL="45720" indent="0" algn="just">
              <a:buNone/>
            </a:pPr>
            <a:r>
              <a:rPr lang="ru-RU" sz="1800" dirty="0"/>
              <a:t>	</a:t>
            </a:r>
          </a:p>
        </p:txBody>
      </p:sp>
      <p:pic>
        <p:nvPicPr>
          <p:cNvPr id="6" name="Рисунок 5" descr="C:\Users\home\Pictures\100ANDRO\DSC_00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560" y="4077072"/>
            <a:ext cx="2304256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859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INNOTRA, LLC, Moscow June 2016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Intellectual Property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/>
              <a:t>М</a:t>
            </a:r>
            <a:r>
              <a:rPr lang="en-US" sz="3200" dirty="0" smtClean="0"/>
              <a:t>ultiparameter method</a:t>
            </a:r>
            <a:r>
              <a:rPr lang="ru-RU" sz="3200" dirty="0" smtClean="0"/>
              <a:t> </a:t>
            </a:r>
            <a:r>
              <a:rPr lang="en-US" sz="3200" dirty="0" smtClean="0"/>
              <a:t>of DLC is the subject of Know-How;</a:t>
            </a:r>
          </a:p>
          <a:p>
            <a:pPr marL="45720" indent="0">
              <a:buNone/>
            </a:pPr>
            <a:r>
              <a:rPr lang="en-US" sz="3200" dirty="0" smtClean="0"/>
              <a:t>The second organic layer patented in Russian Federation an international patent will be made on demand of project investor.</a:t>
            </a:r>
          </a:p>
          <a:p>
            <a:pPr marL="4572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1300795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1996</TotalTime>
  <Words>829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Воздушный поток</vt:lpstr>
      <vt:lpstr>Document</vt:lpstr>
      <vt:lpstr>Value added implants</vt:lpstr>
      <vt:lpstr>Founding partners</vt:lpstr>
      <vt:lpstr>Market size</vt:lpstr>
      <vt:lpstr>Target Market</vt:lpstr>
      <vt:lpstr>Product</vt:lpstr>
      <vt:lpstr>Time to Market</vt:lpstr>
      <vt:lpstr>Problems to be solved</vt:lpstr>
      <vt:lpstr>Project current status</vt:lpstr>
      <vt:lpstr>Intellectual Property</vt:lpstr>
      <vt:lpstr>References</vt:lpstr>
      <vt:lpstr>Principal and Financial</vt:lpstr>
      <vt:lpstr>Market penetration model</vt:lpstr>
      <vt:lpstr>Partners benefit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added implants</dc:title>
  <dc:creator>RePack by Diakov</dc:creator>
  <cp:lastModifiedBy>RePack by Diakov</cp:lastModifiedBy>
  <cp:revision>62</cp:revision>
  <dcterms:created xsi:type="dcterms:W3CDTF">2016-06-13T08:50:23Z</dcterms:created>
  <dcterms:modified xsi:type="dcterms:W3CDTF">2016-12-23T14:31:59Z</dcterms:modified>
</cp:coreProperties>
</file>